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7"/>
  </p:notesMasterIdLst>
  <p:sldIdLst>
    <p:sldId id="273" r:id="rId6"/>
    <p:sldId id="276" r:id="rId7"/>
    <p:sldId id="306" r:id="rId8"/>
    <p:sldId id="283" r:id="rId9"/>
    <p:sldId id="301" r:id="rId10"/>
    <p:sldId id="302" r:id="rId11"/>
    <p:sldId id="299" r:id="rId12"/>
    <p:sldId id="303" r:id="rId13"/>
    <p:sldId id="278" r:id="rId14"/>
    <p:sldId id="298" r:id="rId15"/>
    <p:sldId id="288" r:id="rId16"/>
    <p:sldId id="305" r:id="rId17"/>
    <p:sldId id="304" r:id="rId18"/>
    <p:sldId id="300" r:id="rId19"/>
    <p:sldId id="284" r:id="rId20"/>
    <p:sldId id="289" r:id="rId21"/>
    <p:sldId id="290" r:id="rId22"/>
    <p:sldId id="293" r:id="rId23"/>
    <p:sldId id="297" r:id="rId24"/>
    <p:sldId id="287" r:id="rId25"/>
    <p:sldId id="285" r:id="rId2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3036B2A-686E-43C6-AC2E-3E9AE62BD46F}">
          <p14:sldIdLst>
            <p14:sldId id="273"/>
            <p14:sldId id="276"/>
            <p14:sldId id="306"/>
            <p14:sldId id="283"/>
            <p14:sldId id="301"/>
            <p14:sldId id="302"/>
            <p14:sldId id="299"/>
            <p14:sldId id="303"/>
          </p14:sldIdLst>
        </p14:section>
        <p14:section name="Untitled Section" id="{BF9B8541-5066-4F77-8FE3-0ECBD78BB8F5}">
          <p14:sldIdLst>
            <p14:sldId id="278"/>
            <p14:sldId id="298"/>
            <p14:sldId id="288"/>
            <p14:sldId id="305"/>
            <p14:sldId id="304"/>
            <p14:sldId id="300"/>
            <p14:sldId id="284"/>
            <p14:sldId id="289"/>
            <p14:sldId id="290"/>
            <p14:sldId id="293"/>
            <p14:sldId id="297"/>
            <p14:sldId id="287"/>
            <p14:sldId id="28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933C"/>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10" d="100"/>
          <a:sy n="110" d="100"/>
        </p:scale>
        <p:origin x="-1560" y="-15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03/07/2019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400" b="1" dirty="0" smtClean="0">
                <a:solidFill>
                  <a:schemeClr val="tx1"/>
                </a:solidFill>
              </a:rPr>
              <a:t>March 7, 2019</a:t>
            </a:r>
          </a:p>
        </p:txBody>
      </p:sp>
      <p:sp>
        <p:nvSpPr>
          <p:cNvPr id="4" name="Title 3"/>
          <p:cNvSpPr>
            <a:spLocks noGrp="1"/>
          </p:cNvSpPr>
          <p:nvPr>
            <p:ph type="ctrTitle"/>
          </p:nvPr>
        </p:nvSpPr>
        <p:spPr>
          <a:xfrm>
            <a:off x="1219200" y="76200"/>
            <a:ext cx="7696200" cy="838200"/>
          </a:xfrm>
        </p:spPr>
        <p:txBody>
          <a:bodyPr/>
          <a:lstStyle/>
          <a:p>
            <a:r>
              <a:rPr lang="en-US" sz="4000" dirty="0" smtClean="0">
                <a:solidFill>
                  <a:schemeClr val="tx1"/>
                </a:solidFill>
              </a:rPr>
              <a:t>WPVAR19-0001 (Greenview HOA)</a:t>
            </a:r>
            <a:endParaRPr lang="en-US" sz="4000" dirty="0">
              <a:solidFill>
                <a:schemeClr val="tx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1142799"/>
            <a:ext cx="3368664" cy="3842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reeform 4"/>
          <p:cNvSpPr/>
          <p:nvPr/>
        </p:nvSpPr>
        <p:spPr>
          <a:xfrm>
            <a:off x="2667000" y="1525438"/>
            <a:ext cx="2829464" cy="3338423"/>
          </a:xfrm>
          <a:custGeom>
            <a:avLst/>
            <a:gdLst>
              <a:gd name="connsiteX0" fmla="*/ 465826 w 2829464"/>
              <a:gd name="connsiteY0" fmla="*/ 888521 h 3338423"/>
              <a:gd name="connsiteX1" fmla="*/ 2380891 w 2829464"/>
              <a:gd name="connsiteY1" fmla="*/ 0 h 3338423"/>
              <a:gd name="connsiteX2" fmla="*/ 2355011 w 2829464"/>
              <a:gd name="connsiteY2" fmla="*/ 181155 h 3338423"/>
              <a:gd name="connsiteX3" fmla="*/ 2398143 w 2829464"/>
              <a:gd name="connsiteY3" fmla="*/ 353683 h 3338423"/>
              <a:gd name="connsiteX4" fmla="*/ 2467155 w 2829464"/>
              <a:gd name="connsiteY4" fmla="*/ 560717 h 3338423"/>
              <a:gd name="connsiteX5" fmla="*/ 2536166 w 2829464"/>
              <a:gd name="connsiteY5" fmla="*/ 629728 h 3338423"/>
              <a:gd name="connsiteX6" fmla="*/ 2691441 w 2829464"/>
              <a:gd name="connsiteY6" fmla="*/ 767751 h 3338423"/>
              <a:gd name="connsiteX7" fmla="*/ 2829464 w 2829464"/>
              <a:gd name="connsiteY7" fmla="*/ 828136 h 3338423"/>
              <a:gd name="connsiteX8" fmla="*/ 905774 w 2829464"/>
              <a:gd name="connsiteY8" fmla="*/ 3338423 h 3338423"/>
              <a:gd name="connsiteX9" fmla="*/ 0 w 2829464"/>
              <a:gd name="connsiteY9" fmla="*/ 1958196 h 3338423"/>
              <a:gd name="connsiteX10" fmla="*/ 465826 w 2829464"/>
              <a:gd name="connsiteY10" fmla="*/ 888521 h 3338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29464" h="3338423">
                <a:moveTo>
                  <a:pt x="465826" y="888521"/>
                </a:moveTo>
                <a:lnTo>
                  <a:pt x="2380891" y="0"/>
                </a:lnTo>
                <a:lnTo>
                  <a:pt x="2355011" y="181155"/>
                </a:lnTo>
                <a:lnTo>
                  <a:pt x="2398143" y="353683"/>
                </a:lnTo>
                <a:lnTo>
                  <a:pt x="2467155" y="560717"/>
                </a:lnTo>
                <a:lnTo>
                  <a:pt x="2536166" y="629728"/>
                </a:lnTo>
                <a:lnTo>
                  <a:pt x="2691441" y="767751"/>
                </a:lnTo>
                <a:lnTo>
                  <a:pt x="2829464" y="828136"/>
                </a:lnTo>
                <a:lnTo>
                  <a:pt x="905774" y="3338423"/>
                </a:lnTo>
                <a:lnTo>
                  <a:pt x="0" y="1958196"/>
                </a:lnTo>
                <a:lnTo>
                  <a:pt x="465826" y="888521"/>
                </a:lnTo>
                <a:close/>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990600"/>
            <a:ext cx="8839200" cy="4724400"/>
          </a:xfrm>
        </p:spPr>
        <p:txBody>
          <a:bodyPr>
            <a:normAutofit fontScale="92500" lnSpcReduction="20000"/>
          </a:bodyPr>
          <a:lstStyle/>
          <a:p>
            <a:r>
              <a:rPr lang="en-US" dirty="0"/>
              <a:t>Greenview is a 4 unit condominium located on a cul-de-sac that was built in 1979 without garages</a:t>
            </a:r>
          </a:p>
          <a:p>
            <a:r>
              <a:rPr lang="en-US" dirty="0" smtClean="0"/>
              <a:t>The property is zoned LDU (Low Density Urban), which requires </a:t>
            </a:r>
            <a:r>
              <a:rPr lang="en-US" dirty="0"/>
              <a:t>15 foot front and rear setbacks and 5 foot side </a:t>
            </a:r>
            <a:r>
              <a:rPr lang="en-US" dirty="0" smtClean="0"/>
              <a:t>yard </a:t>
            </a:r>
            <a:r>
              <a:rPr lang="en-US" dirty="0"/>
              <a:t>setback</a:t>
            </a:r>
          </a:p>
          <a:p>
            <a:pPr lvl="0"/>
            <a:r>
              <a:rPr lang="en-US" dirty="0" smtClean="0"/>
              <a:t>The variance is requesting </a:t>
            </a:r>
            <a:r>
              <a:rPr lang="en-US" dirty="0"/>
              <a:t>a reduction to </a:t>
            </a:r>
            <a:r>
              <a:rPr lang="en-US" dirty="0" smtClean="0"/>
              <a:t>the </a:t>
            </a:r>
            <a:r>
              <a:rPr lang="en-US" dirty="0"/>
              <a:t>front yard setback </a:t>
            </a:r>
            <a:r>
              <a:rPr lang="en-US" dirty="0" smtClean="0"/>
              <a:t>from 15 </a:t>
            </a:r>
            <a:r>
              <a:rPr lang="en-US" dirty="0"/>
              <a:t>feet to </a:t>
            </a:r>
            <a:r>
              <a:rPr lang="en-US" dirty="0" smtClean="0"/>
              <a:t>1 ½ feet and the side yard setback on the northwest side from 5 feet to 1 foot</a:t>
            </a:r>
            <a:endParaRPr lang="en-US" dirty="0"/>
          </a:p>
          <a:p>
            <a:pPr lvl="0"/>
            <a:r>
              <a:rPr lang="en-US" dirty="0" smtClean="0"/>
              <a:t>The request is to construct 2 car garages in the HOA common area- 1-car garage and 2-car garage</a:t>
            </a:r>
            <a:endParaRPr lang="en-US" dirty="0"/>
          </a:p>
          <a:p>
            <a:endParaRPr lang="en-US" sz="3000"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Background</a:t>
            </a:r>
            <a:endParaRPr lang="en-US" dirty="0"/>
          </a:p>
        </p:txBody>
      </p:sp>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9144000" cy="4876800"/>
          </a:xfrm>
        </p:spPr>
        <p:txBody>
          <a:bodyPr>
            <a:normAutofit/>
          </a:bodyPr>
          <a:lstStyle/>
          <a:p>
            <a:r>
              <a:rPr lang="en-US" dirty="0"/>
              <a:t>I</a:t>
            </a:r>
            <a:r>
              <a:rPr lang="en-US" dirty="0" smtClean="0"/>
              <a:t>n </a:t>
            </a:r>
            <a:r>
              <a:rPr lang="en-US" dirty="0"/>
              <a:t>August 2017 t</a:t>
            </a:r>
            <a:r>
              <a:rPr lang="en-US" dirty="0" smtClean="0"/>
              <a:t>he applicant requested a </a:t>
            </a:r>
            <a:r>
              <a:rPr lang="en-US" dirty="0"/>
              <a:t>variance </a:t>
            </a:r>
            <a:r>
              <a:rPr lang="en-US" dirty="0" smtClean="0"/>
              <a:t>to </a:t>
            </a:r>
            <a:r>
              <a:rPr lang="en-US" dirty="0"/>
              <a:t>reduce the front yard setback from 15 feet to 1 foot and reduce both side yard setbacks from 5 feet to 1 foot to construct 2 double car garages </a:t>
            </a:r>
            <a:endParaRPr lang="en-US" dirty="0" smtClean="0"/>
          </a:p>
          <a:p>
            <a:r>
              <a:rPr lang="en-US" dirty="0" smtClean="0"/>
              <a:t>BOA denied the application saying the Board could not make findings 2 &amp; 3 - that the variance would be a detriment and </a:t>
            </a:r>
            <a:r>
              <a:rPr lang="en-US" dirty="0"/>
              <a:t>it would </a:t>
            </a:r>
            <a:r>
              <a:rPr lang="en-US" dirty="0" smtClean="0"/>
              <a:t>be a </a:t>
            </a:r>
            <a:r>
              <a:rPr lang="en-US" dirty="0"/>
              <a:t>special </a:t>
            </a:r>
            <a:r>
              <a:rPr lang="en-US" dirty="0" smtClean="0"/>
              <a:t>privilege</a:t>
            </a:r>
          </a:p>
          <a:p>
            <a:r>
              <a:rPr lang="en-US" dirty="0" smtClean="0"/>
              <a:t>The applicant has revised the setback request and is now proposing  1-car garage and 2-car garage</a:t>
            </a:r>
            <a:endParaRPr lang="en-US" dirty="0"/>
          </a:p>
        </p:txBody>
      </p:sp>
      <p:sp>
        <p:nvSpPr>
          <p:cNvPr id="3" name="Title 2"/>
          <p:cNvSpPr>
            <a:spLocks noGrp="1"/>
          </p:cNvSpPr>
          <p:nvPr>
            <p:ph type="title"/>
          </p:nvPr>
        </p:nvSpPr>
        <p:spPr/>
        <p:txBody>
          <a:bodyPr/>
          <a:lstStyle/>
          <a:p>
            <a:r>
              <a:rPr lang="en-US" dirty="0" smtClean="0"/>
              <a:t>Background</a:t>
            </a:r>
            <a:br>
              <a:rPr lang="en-US" dirty="0" smtClean="0"/>
            </a:br>
            <a:endParaRPr lang="en-US" dirty="0"/>
          </a:p>
        </p:txBody>
      </p:sp>
    </p:spTree>
    <p:extLst>
      <p:ext uri="{BB962C8B-B14F-4D97-AF65-F5344CB8AC3E}">
        <p14:creationId xmlns:p14="http://schemas.microsoft.com/office/powerpoint/2010/main" val="483334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152400"/>
            <a:ext cx="7916932" cy="838200"/>
          </a:xfrm>
        </p:spPr>
        <p:txBody>
          <a:bodyPr/>
          <a:lstStyle/>
          <a:p>
            <a:r>
              <a:rPr lang="en-US" sz="3200" dirty="0" smtClean="0"/>
              <a:t>Garage Locations (photos dated August 2017)</a:t>
            </a:r>
            <a:endParaRPr lang="en-US" sz="3200" dirty="0"/>
          </a:p>
        </p:txBody>
      </p:sp>
      <p:sp>
        <p:nvSpPr>
          <p:cNvPr id="4" name="Content Placeholder 3"/>
          <p:cNvSpPr>
            <a:spLocks noGrp="1"/>
          </p:cNvSpPr>
          <p:nvPr>
            <p:ph idx="1"/>
          </p:nvPr>
        </p:nvSpPr>
        <p:spPr>
          <a:xfrm>
            <a:off x="0" y="990600"/>
            <a:ext cx="9144000" cy="4876800"/>
          </a:xfrm>
        </p:spPr>
        <p:txBody>
          <a:bodyPr>
            <a:normAutofit/>
          </a:bodyPr>
          <a:lstStyle/>
          <a:p>
            <a:pPr marL="0" indent="0">
              <a:buNone/>
            </a:pPr>
            <a:endParaRPr lang="en-US" dirty="0"/>
          </a:p>
        </p:txBody>
      </p:sp>
      <p:pic>
        <p:nvPicPr>
          <p:cNvPr id="2051" name="Picture 3" descr="P:\Community Development Department\Boards and Commissions\Board of Adjustment\BOA Cases\2017 Cases\WPVAR17-0004 Greenview HOA\Picture July 25\DSCN059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87" r="25724"/>
          <a:stretch/>
        </p:blipFill>
        <p:spPr bwMode="auto">
          <a:xfrm>
            <a:off x="5029199" y="1371600"/>
            <a:ext cx="4365897" cy="437394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Community Development Department\Boards and Commissions\Board of Adjustment\BOA Cases\2017 Cases\WPVAR17-0004 Greenview HOA\Picture July 25\DSCN059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5125" r="19851"/>
          <a:stretch/>
        </p:blipFill>
        <p:spPr bwMode="auto">
          <a:xfrm>
            <a:off x="-457200" y="1398917"/>
            <a:ext cx="5326132" cy="423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529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990600"/>
            <a:ext cx="9067800" cy="4876800"/>
          </a:xfrm>
        </p:spPr>
        <p:txBody>
          <a:bodyPr/>
          <a:lstStyle/>
          <a:p>
            <a:endParaRPr lang="en-US" dirty="0"/>
          </a:p>
        </p:txBody>
      </p:sp>
      <p:sp>
        <p:nvSpPr>
          <p:cNvPr id="3" name="Title 2"/>
          <p:cNvSpPr>
            <a:spLocks noGrp="1"/>
          </p:cNvSpPr>
          <p:nvPr>
            <p:ph type="title"/>
          </p:nvPr>
        </p:nvSpPr>
        <p:spPr/>
        <p:txBody>
          <a:bodyPr/>
          <a:lstStyle/>
          <a:p>
            <a:r>
              <a:rPr lang="en-US" dirty="0" smtClean="0"/>
              <a:t>Location of 2-car garage</a:t>
            </a:r>
            <a:endParaRPr lang="en-US" dirty="0"/>
          </a:p>
        </p:txBody>
      </p:sp>
      <p:pic>
        <p:nvPicPr>
          <p:cNvPr id="1026" name="Picture 2" descr="P:\Community Development Department\Boards and Commissions\Board of Adjustment\BOA Cases\2019 Cases\WPVAR19-0001 Greenview HOA Garages\Photos\IMG_070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820"/>
          <a:stretch/>
        </p:blipFill>
        <p:spPr bwMode="auto">
          <a:xfrm>
            <a:off x="4876800" y="1762125"/>
            <a:ext cx="4374997" cy="36385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P:\Community Development Department\Boards and Commissions\Board of Adjustment\BOA Cases\2019 Cases\WPVAR19-0001 Greenview HOA Garages\Photos\IMG_059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1626080"/>
            <a:ext cx="5080000"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ular Callout 3"/>
          <p:cNvSpPr/>
          <p:nvPr/>
        </p:nvSpPr>
        <p:spPr>
          <a:xfrm>
            <a:off x="-228600" y="4495800"/>
            <a:ext cx="1143000" cy="612648"/>
          </a:xfrm>
          <a:prstGeom prst="wedgeRectCallout">
            <a:avLst>
              <a:gd name="adj1" fmla="val 10865"/>
              <a:gd name="adj2" fmla="val -11209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Walk way to Units</a:t>
            </a:r>
            <a:endParaRPr lang="en-US" dirty="0"/>
          </a:p>
        </p:txBody>
      </p:sp>
      <p:sp>
        <p:nvSpPr>
          <p:cNvPr id="5" name="Rectangle 4"/>
          <p:cNvSpPr/>
          <p:nvPr/>
        </p:nvSpPr>
        <p:spPr>
          <a:xfrm>
            <a:off x="6748732" y="1905000"/>
            <a:ext cx="2395268" cy="609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Nevada State Lands </a:t>
            </a:r>
          </a:p>
          <a:p>
            <a:pPr algn="ctr"/>
            <a:r>
              <a:rPr lang="en-US" dirty="0" smtClean="0"/>
              <a:t>.57 acre parcel</a:t>
            </a:r>
            <a:endParaRPr lang="en-US" dirty="0"/>
          </a:p>
        </p:txBody>
      </p:sp>
    </p:spTree>
    <p:extLst>
      <p:ext uri="{BB962C8B-B14F-4D97-AF65-F5344CB8AC3E}">
        <p14:creationId xmlns:p14="http://schemas.microsoft.com/office/powerpoint/2010/main" val="3165864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smtClean="0"/>
              <a:t>Location of 1-car garage</a:t>
            </a:r>
            <a:endParaRPr lang="en-US" dirty="0"/>
          </a:p>
        </p:txBody>
      </p:sp>
      <p:pic>
        <p:nvPicPr>
          <p:cNvPr id="2050" name="Picture 2" descr="P:\Community Development Department\Boards and Commissions\Board of Adjustment\BOA Cases\2019 Cases\WPVAR19-0001 Greenview HOA Garages\Photos\IMG_07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714500"/>
            <a:ext cx="4927600" cy="369570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P:\Community Development Department\Boards and Commissions\Board of Adjustment\BOA Cases\2019 Cases\WPVAR19-0001 Greenview HOA Garages\Photos\IMG_059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717"/>
          <a:stretch/>
        </p:blipFill>
        <p:spPr bwMode="auto">
          <a:xfrm>
            <a:off x="4665452" y="1371600"/>
            <a:ext cx="4765615"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11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Site Plan</a:t>
            </a: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304" y="762000"/>
            <a:ext cx="896454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1391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sp>
        <p:nvSpPr>
          <p:cNvPr id="5" name="Content Placeholder 4"/>
          <p:cNvSpPr>
            <a:spLocks noGrp="1"/>
          </p:cNvSpPr>
          <p:nvPr>
            <p:ph idx="1"/>
          </p:nvPr>
        </p:nvSpPr>
        <p:spPr/>
        <p:txBody>
          <a:bodyPr/>
          <a:lstStyle/>
          <a:p>
            <a:endParaRPr lang="en-US" dirty="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399" y="0"/>
            <a:ext cx="598300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3270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pPr algn="l"/>
            <a:r>
              <a:rPr lang="en-US" sz="3600" dirty="0" smtClean="0"/>
              <a:t>Proposed 1-Car Garage Elevations</a:t>
            </a:r>
            <a:endParaRPr lang="en-US" sz="36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7806" y="914400"/>
            <a:ext cx="8366637"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6720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sz="4000" dirty="0" smtClean="0"/>
              <a:t>Proposed 2-car Garages Elevations </a:t>
            </a:r>
            <a:r>
              <a:rPr lang="en-US" dirty="0" smtClean="0"/>
              <a:t>elevations</a:t>
            </a:r>
            <a:endParaRPr lang="en-US"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0" y="990600"/>
            <a:ext cx="8102138"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8682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4724400"/>
          </a:xfrm>
        </p:spPr>
        <p:txBody>
          <a:bodyPr>
            <a:normAutofit lnSpcReduction="10000"/>
          </a:bodyPr>
          <a:lstStyle/>
          <a:p>
            <a:r>
              <a:rPr lang="en-US" sz="3000" dirty="0" smtClean="0"/>
              <a:t>The parcel is sloped and wedge shaped with the narrowest part of the parcel is </a:t>
            </a:r>
            <a:r>
              <a:rPr lang="en-US" sz="3000" dirty="0"/>
              <a:t>located </a:t>
            </a:r>
            <a:r>
              <a:rPr lang="en-US" sz="3000" dirty="0" smtClean="0"/>
              <a:t>along </a:t>
            </a:r>
            <a:r>
              <a:rPr lang="en-US" sz="3000" dirty="0"/>
              <a:t>the </a:t>
            </a:r>
            <a:r>
              <a:rPr lang="en-US" sz="3000" dirty="0" smtClean="0"/>
              <a:t>cul-de-sac</a:t>
            </a:r>
          </a:p>
          <a:p>
            <a:r>
              <a:rPr lang="en-US" sz="3000" dirty="0" smtClean="0"/>
              <a:t>There </a:t>
            </a:r>
            <a:r>
              <a:rPr lang="en-US" sz="3000" dirty="0"/>
              <a:t>is an open space </a:t>
            </a:r>
            <a:r>
              <a:rPr lang="en-US" sz="3000" dirty="0" smtClean="0"/>
              <a:t>and </a:t>
            </a:r>
            <a:r>
              <a:rPr lang="en-US" sz="3000" dirty="0"/>
              <a:t>a sewer easement that crosses the rear of the property just below the condominium </a:t>
            </a:r>
            <a:r>
              <a:rPr lang="en-US" sz="3000" dirty="0" smtClean="0"/>
              <a:t>units</a:t>
            </a:r>
          </a:p>
          <a:p>
            <a:pPr lvl="0"/>
            <a:r>
              <a:rPr lang="en-US" sz="3000" dirty="0"/>
              <a:t>Currently </a:t>
            </a:r>
            <a:r>
              <a:rPr lang="en-US" sz="3000" dirty="0" smtClean="0"/>
              <a:t>the condominiums have no garages </a:t>
            </a:r>
            <a:endParaRPr lang="en-US" sz="3000" dirty="0"/>
          </a:p>
          <a:p>
            <a:pPr lvl="0"/>
            <a:r>
              <a:rPr lang="en-US" sz="3000" dirty="0" smtClean="0"/>
              <a:t>Parking for the condominium is only on paved parking pads or the street</a:t>
            </a:r>
          </a:p>
          <a:p>
            <a:pPr lvl="0"/>
            <a:r>
              <a:rPr lang="en-US" sz="3000" dirty="0" smtClean="0"/>
              <a:t>Neighboring properties on the cul-de-sac have garages</a:t>
            </a:r>
            <a:endParaRPr lang="en-US" sz="3000" dirty="0"/>
          </a:p>
          <a:p>
            <a:endParaRPr lang="en-US" sz="3000" dirty="0"/>
          </a:p>
        </p:txBody>
      </p:sp>
      <p:sp>
        <p:nvSpPr>
          <p:cNvPr id="3" name="Title 2"/>
          <p:cNvSpPr>
            <a:spLocks noGrp="1"/>
          </p:cNvSpPr>
          <p:nvPr>
            <p:ph type="title"/>
          </p:nvPr>
        </p:nvSpPr>
        <p:spPr>
          <a:xfrm>
            <a:off x="1219200" y="76200"/>
            <a:ext cx="7696200" cy="838200"/>
          </a:xfrm>
        </p:spPr>
        <p:txBody>
          <a:bodyPr/>
          <a:lstStyle/>
          <a:p>
            <a:r>
              <a:rPr lang="en-US" dirty="0" smtClean="0"/>
              <a:t>Analysis</a:t>
            </a:r>
            <a:endParaRPr lang="en-US" dirty="0"/>
          </a:p>
        </p:txBody>
      </p:sp>
    </p:spTree>
    <p:extLst>
      <p:ext uri="{BB962C8B-B14F-4D97-AF65-F5344CB8AC3E}">
        <p14:creationId xmlns:p14="http://schemas.microsoft.com/office/powerpoint/2010/main" val="889249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52600" y="-30577"/>
            <a:ext cx="5562600" cy="667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Freeform 3"/>
          <p:cNvSpPr/>
          <p:nvPr/>
        </p:nvSpPr>
        <p:spPr>
          <a:xfrm>
            <a:off x="2605177" y="1837426"/>
            <a:ext cx="1915065" cy="3881887"/>
          </a:xfrm>
          <a:custGeom>
            <a:avLst/>
            <a:gdLst>
              <a:gd name="connsiteX0" fmla="*/ 120770 w 1915065"/>
              <a:gd name="connsiteY0" fmla="*/ 77638 h 3881887"/>
              <a:gd name="connsiteX1" fmla="*/ 319178 w 1915065"/>
              <a:gd name="connsiteY1" fmla="*/ 0 h 3881887"/>
              <a:gd name="connsiteX2" fmla="*/ 1915065 w 1915065"/>
              <a:gd name="connsiteY2" fmla="*/ 3571336 h 3881887"/>
              <a:gd name="connsiteX3" fmla="*/ 1613140 w 1915065"/>
              <a:gd name="connsiteY3" fmla="*/ 3881887 h 3881887"/>
              <a:gd name="connsiteX4" fmla="*/ 0 w 1915065"/>
              <a:gd name="connsiteY4" fmla="*/ 370936 h 3881887"/>
              <a:gd name="connsiteX5" fmla="*/ 120770 w 1915065"/>
              <a:gd name="connsiteY5" fmla="*/ 77638 h 3881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15065" h="3881887">
                <a:moveTo>
                  <a:pt x="120770" y="77638"/>
                </a:moveTo>
                <a:lnTo>
                  <a:pt x="319178" y="0"/>
                </a:lnTo>
                <a:lnTo>
                  <a:pt x="1915065" y="3571336"/>
                </a:lnTo>
                <a:lnTo>
                  <a:pt x="1613140" y="3881887"/>
                </a:lnTo>
                <a:lnTo>
                  <a:pt x="0" y="370936"/>
                </a:lnTo>
                <a:lnTo>
                  <a:pt x="120770" y="77638"/>
                </a:lnTo>
                <a:close/>
              </a:path>
            </a:pathLst>
          </a:custGeom>
          <a:solidFill>
            <a:srgbClr val="4F81BD">
              <a:alpha val="27059"/>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4"/>
          <p:cNvSpPr/>
          <p:nvPr/>
        </p:nvSpPr>
        <p:spPr>
          <a:xfrm>
            <a:off x="1811547" y="2242868"/>
            <a:ext cx="2432649" cy="4261449"/>
          </a:xfrm>
          <a:custGeom>
            <a:avLst/>
            <a:gdLst>
              <a:gd name="connsiteX0" fmla="*/ 767751 w 2432649"/>
              <a:gd name="connsiteY0" fmla="*/ 0 h 4261449"/>
              <a:gd name="connsiteX1" fmla="*/ 2432649 w 2432649"/>
              <a:gd name="connsiteY1" fmla="*/ 3554083 h 4261449"/>
              <a:gd name="connsiteX2" fmla="*/ 1820174 w 2432649"/>
              <a:gd name="connsiteY2" fmla="*/ 4261449 h 4261449"/>
              <a:gd name="connsiteX3" fmla="*/ 0 w 2432649"/>
              <a:gd name="connsiteY3" fmla="*/ 1664898 h 4261449"/>
              <a:gd name="connsiteX4" fmla="*/ 767751 w 2432649"/>
              <a:gd name="connsiteY4" fmla="*/ 0 h 42614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2649" h="4261449">
                <a:moveTo>
                  <a:pt x="767751" y="0"/>
                </a:moveTo>
                <a:lnTo>
                  <a:pt x="2432649" y="3554083"/>
                </a:lnTo>
                <a:lnTo>
                  <a:pt x="1820174" y="4261449"/>
                </a:lnTo>
                <a:lnTo>
                  <a:pt x="0" y="1664898"/>
                </a:lnTo>
                <a:lnTo>
                  <a:pt x="767751" y="0"/>
                </a:lnTo>
                <a:close/>
              </a:path>
            </a:pathLst>
          </a:custGeom>
          <a:solidFill>
            <a:srgbClr val="77933C">
              <a:alpha val="25882"/>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ular Callout 5"/>
          <p:cNvSpPr/>
          <p:nvPr/>
        </p:nvSpPr>
        <p:spPr>
          <a:xfrm>
            <a:off x="2610928" y="457200"/>
            <a:ext cx="1351472" cy="612648"/>
          </a:xfrm>
          <a:prstGeom prst="wedgeRectCallout">
            <a:avLst>
              <a:gd name="adj1" fmla="val -31046"/>
              <a:gd name="adj2" fmla="val 1807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Sewer Easement</a:t>
            </a:r>
            <a:endParaRPr lang="en-US" dirty="0"/>
          </a:p>
        </p:txBody>
      </p:sp>
      <p:sp>
        <p:nvSpPr>
          <p:cNvPr id="7" name="Rectangular Callout 6"/>
          <p:cNvSpPr/>
          <p:nvPr/>
        </p:nvSpPr>
        <p:spPr>
          <a:xfrm>
            <a:off x="4816414" y="5772423"/>
            <a:ext cx="2041585" cy="612648"/>
          </a:xfrm>
          <a:prstGeom prst="wedgeRectCallout">
            <a:avLst>
              <a:gd name="adj1" fmla="val -88016"/>
              <a:gd name="adj2" fmla="val -7903"/>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Open Space Easement</a:t>
            </a:r>
            <a:endParaRPr lang="en-US" dirty="0"/>
          </a:p>
        </p:txBody>
      </p:sp>
    </p:spTree>
    <p:extLst>
      <p:ext uri="{BB962C8B-B14F-4D97-AF65-F5344CB8AC3E}">
        <p14:creationId xmlns:p14="http://schemas.microsoft.com/office/powerpoint/2010/main" val="21216368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2-foot Contours</a:t>
            </a:r>
            <a:endParaRPr lang="en-US"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1000" y="990600"/>
            <a:ext cx="7248931" cy="5597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ular Callout 3"/>
          <p:cNvSpPr/>
          <p:nvPr/>
        </p:nvSpPr>
        <p:spPr>
          <a:xfrm>
            <a:off x="5637362" y="1373124"/>
            <a:ext cx="914400" cy="306324"/>
          </a:xfrm>
          <a:prstGeom prst="wedgeRectCallout">
            <a:avLst>
              <a:gd name="adj1" fmla="val -78381"/>
              <a:gd name="adj2" fmla="val 1413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6958 ft.</a:t>
            </a:r>
            <a:endParaRPr lang="en-US" dirty="0"/>
          </a:p>
        </p:txBody>
      </p:sp>
      <p:sp>
        <p:nvSpPr>
          <p:cNvPr id="5" name="Rectangular Callout 4"/>
          <p:cNvSpPr/>
          <p:nvPr/>
        </p:nvSpPr>
        <p:spPr>
          <a:xfrm>
            <a:off x="762000" y="5181600"/>
            <a:ext cx="914400" cy="384048"/>
          </a:xfrm>
          <a:prstGeom prst="wedgeRectCallout">
            <a:avLst>
              <a:gd name="adj1" fmla="val -2908"/>
              <a:gd name="adj2" fmla="val 2228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6924 ft.</a:t>
            </a:r>
            <a:endParaRPr lang="en-US" dirty="0"/>
          </a:p>
        </p:txBody>
      </p:sp>
    </p:spTree>
    <p:extLst>
      <p:ext uri="{BB962C8B-B14F-4D97-AF65-F5344CB8AC3E}">
        <p14:creationId xmlns:p14="http://schemas.microsoft.com/office/powerpoint/2010/main" val="2608521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Current code requires 2 parking spaces per dwelling unit and 1 space must be in an enclosed garage </a:t>
            </a:r>
          </a:p>
          <a:p>
            <a:r>
              <a:rPr lang="en-US" dirty="0" smtClean="0"/>
              <a:t>This application would bring the parcel into closer compliance with current code</a:t>
            </a:r>
          </a:p>
          <a:p>
            <a:r>
              <a:rPr lang="en-US" dirty="0" smtClean="0"/>
              <a:t>Also would better meet the winter parking requirements</a:t>
            </a:r>
            <a:endParaRPr lang="en-US" dirty="0"/>
          </a:p>
        </p:txBody>
      </p:sp>
      <p:sp>
        <p:nvSpPr>
          <p:cNvPr id="3" name="Title 2"/>
          <p:cNvSpPr>
            <a:spLocks noGrp="1"/>
          </p:cNvSpPr>
          <p:nvPr>
            <p:ph type="title"/>
          </p:nvPr>
        </p:nvSpPr>
        <p:spPr>
          <a:xfrm>
            <a:off x="1219200" y="76200"/>
            <a:ext cx="7391400" cy="762000"/>
          </a:xfrm>
        </p:spPr>
        <p:txBody>
          <a:bodyPr/>
          <a:lstStyle/>
          <a:p>
            <a:r>
              <a:rPr lang="en-US" dirty="0" smtClean="0"/>
              <a:t>Analysis</a:t>
            </a:r>
            <a:endParaRPr lang="en-US" dirty="0"/>
          </a:p>
        </p:txBody>
      </p:sp>
    </p:spTree>
    <p:extLst>
      <p:ext uri="{BB962C8B-B14F-4D97-AF65-F5344CB8AC3E}">
        <p14:creationId xmlns:p14="http://schemas.microsoft.com/office/powerpoint/2010/main" val="803666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76200" y="990600"/>
            <a:ext cx="9067800" cy="4876800"/>
          </a:xfrm>
        </p:spPr>
        <p:txBody>
          <a:bodyPr>
            <a:normAutofit fontScale="70000" lnSpcReduction="20000"/>
          </a:bodyPr>
          <a:lstStyle/>
          <a:p>
            <a:pPr lvl="0" hangingPunct="0"/>
            <a:r>
              <a:rPr lang="en-US" dirty="0"/>
              <a:t>Washoe County Community Services Department </a:t>
            </a:r>
          </a:p>
          <a:p>
            <a:pPr lvl="2" hangingPunct="0"/>
            <a:r>
              <a:rPr lang="en-US" dirty="0"/>
              <a:t>Planning and Building Division</a:t>
            </a:r>
          </a:p>
          <a:p>
            <a:pPr lvl="3" hangingPunct="0"/>
            <a:r>
              <a:rPr lang="en-US" dirty="0"/>
              <a:t>Planning Program</a:t>
            </a:r>
          </a:p>
          <a:p>
            <a:pPr lvl="3" hangingPunct="0"/>
            <a:r>
              <a:rPr lang="en-US" dirty="0"/>
              <a:t>Building Program</a:t>
            </a:r>
          </a:p>
          <a:p>
            <a:pPr lvl="2" hangingPunct="0"/>
            <a:r>
              <a:rPr lang="en-US" dirty="0"/>
              <a:t>Engineering and Capital Projects Division</a:t>
            </a:r>
          </a:p>
          <a:p>
            <a:pPr lvl="3" hangingPunct="0"/>
            <a:r>
              <a:rPr lang="en-US" dirty="0"/>
              <a:t>Land </a:t>
            </a:r>
            <a:r>
              <a:rPr lang="en-US" dirty="0" smtClean="0"/>
              <a:t>Development</a:t>
            </a:r>
            <a:endParaRPr lang="en-US" dirty="0"/>
          </a:p>
          <a:p>
            <a:pPr lvl="2" hangingPunct="0"/>
            <a:r>
              <a:rPr lang="en-US" dirty="0" smtClean="0"/>
              <a:t>Operations Division</a:t>
            </a:r>
            <a:endParaRPr lang="en-US" dirty="0"/>
          </a:p>
          <a:p>
            <a:pPr lvl="3" hangingPunct="0"/>
            <a:r>
              <a:rPr lang="en-US" dirty="0" smtClean="0"/>
              <a:t>Incline </a:t>
            </a:r>
            <a:r>
              <a:rPr lang="en-US" dirty="0"/>
              <a:t>Village Roads Department</a:t>
            </a:r>
          </a:p>
          <a:p>
            <a:pPr lvl="0" hangingPunct="0"/>
            <a:r>
              <a:rPr lang="en-US" dirty="0" smtClean="0"/>
              <a:t>Washoe </a:t>
            </a:r>
            <a:r>
              <a:rPr lang="en-US" dirty="0"/>
              <a:t>County Health District </a:t>
            </a:r>
          </a:p>
          <a:p>
            <a:pPr lvl="3" hangingPunct="0"/>
            <a:r>
              <a:rPr lang="en-US" dirty="0"/>
              <a:t>Air Quality Management Division</a:t>
            </a:r>
          </a:p>
          <a:p>
            <a:pPr lvl="3" hangingPunct="0"/>
            <a:r>
              <a:rPr lang="en-US" dirty="0"/>
              <a:t>Environmental Health Services Division</a:t>
            </a:r>
          </a:p>
          <a:p>
            <a:pPr lvl="0" hangingPunct="0"/>
            <a:r>
              <a:rPr lang="en-US" dirty="0"/>
              <a:t>Incline Village General Improvement District </a:t>
            </a:r>
          </a:p>
          <a:p>
            <a:pPr lvl="0" hangingPunct="0"/>
            <a:r>
              <a:rPr lang="en-US" dirty="0"/>
              <a:t>North Lake Tahoe Fire Protection District</a:t>
            </a:r>
          </a:p>
          <a:p>
            <a:pPr lvl="0" hangingPunct="0"/>
            <a:r>
              <a:rPr lang="en-US" dirty="0"/>
              <a:t>Nevada Tahoe Conservation District</a:t>
            </a:r>
          </a:p>
          <a:p>
            <a:pPr lvl="0" hangingPunct="0"/>
            <a:r>
              <a:rPr lang="en-US" dirty="0" smtClean="0"/>
              <a:t>Regional </a:t>
            </a:r>
            <a:r>
              <a:rPr lang="en-US" dirty="0"/>
              <a:t>Transportation Commission</a:t>
            </a:r>
          </a:p>
          <a:p>
            <a:pPr lvl="0" hangingPunct="0"/>
            <a:r>
              <a:rPr lang="en-US" dirty="0" smtClean="0"/>
              <a:t>Nevada State Lands</a:t>
            </a:r>
            <a:endParaRPr lang="en-US" dirty="0"/>
          </a:p>
          <a:p>
            <a:pPr lvl="0" hangingPunct="0"/>
            <a:endParaRPr lang="en-US" dirty="0"/>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828800"/>
            <a:ext cx="8382000" cy="3505200"/>
          </a:xfrm>
        </p:spPr>
        <p:txBody>
          <a:bodyPr>
            <a:normAutofit/>
          </a:bodyPr>
          <a:lstStyle/>
          <a:p>
            <a:pPr marL="0" lvl="0" indent="0">
              <a:buNone/>
            </a:pPr>
            <a:r>
              <a:rPr lang="en-US" sz="3000" dirty="0" smtClean="0"/>
              <a:t>6 </a:t>
            </a:r>
            <a:r>
              <a:rPr lang="en-US" sz="3000" dirty="0"/>
              <a:t>out of the </a:t>
            </a:r>
            <a:r>
              <a:rPr lang="en-US" sz="3000" dirty="0" smtClean="0"/>
              <a:t>11 </a:t>
            </a:r>
            <a:r>
              <a:rPr lang="en-US" sz="3000" dirty="0"/>
              <a:t>reviewing agencies </a:t>
            </a:r>
            <a:r>
              <a:rPr lang="en-US" sz="3000" dirty="0" smtClean="0"/>
              <a:t>provided comments or conditions and are detailed in the staff </a:t>
            </a:r>
            <a:r>
              <a:rPr lang="en-US" sz="3000" dirty="0"/>
              <a:t>report </a:t>
            </a:r>
            <a:r>
              <a:rPr lang="en-US" sz="3000" dirty="0" smtClean="0"/>
              <a:t>in Exhibit C</a:t>
            </a:r>
            <a:endParaRPr lang="en-US" dirty="0"/>
          </a:p>
        </p:txBody>
      </p:sp>
      <p:sp>
        <p:nvSpPr>
          <p:cNvPr id="3" name="Title 2"/>
          <p:cNvSpPr>
            <a:spLocks noGrp="1"/>
          </p:cNvSpPr>
          <p:nvPr>
            <p:ph type="title"/>
          </p:nvPr>
        </p:nvSpPr>
        <p:spPr/>
        <p:txBody>
          <a:bodyPr/>
          <a:lstStyle/>
          <a:p>
            <a:pPr algn="l"/>
            <a:r>
              <a:rPr lang="en-US" dirty="0" smtClean="0"/>
              <a:t>Reviewing Agencies</a:t>
            </a:r>
            <a:endParaRPr lang="en-US" dirty="0"/>
          </a:p>
        </p:txBody>
      </p:sp>
    </p:spTree>
    <p:extLst>
      <p:ext uri="{BB962C8B-B14F-4D97-AF65-F5344CB8AC3E}">
        <p14:creationId xmlns:p14="http://schemas.microsoft.com/office/powerpoint/2010/main" val="921191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9144000" cy="4876800"/>
          </a:xfrm>
        </p:spPr>
        <p:txBody>
          <a:bodyPr>
            <a:normAutofit/>
          </a:bodyPr>
          <a:lstStyle/>
          <a:p>
            <a:r>
              <a:rPr lang="en-US" sz="3000" dirty="0"/>
              <a:t>The Incline Village/Crystal Bay Citizen Advisory Board </a:t>
            </a:r>
            <a:r>
              <a:rPr lang="en-US" sz="3000" dirty="0" smtClean="0"/>
              <a:t>meeting on February 4</a:t>
            </a:r>
            <a:r>
              <a:rPr lang="en-US" sz="3000" baseline="30000" dirty="0" smtClean="0"/>
              <a:t>th</a:t>
            </a:r>
            <a:r>
              <a:rPr lang="en-US" sz="3000" dirty="0" smtClean="0"/>
              <a:t> was canceled because of weather</a:t>
            </a:r>
          </a:p>
          <a:p>
            <a:r>
              <a:rPr lang="en-US" sz="3000" dirty="0" smtClean="0"/>
              <a:t>All CAB members received worksheets to provide comments concerning the proposed project and 2 CAB members emailed CAB worksheets that </a:t>
            </a:r>
            <a:r>
              <a:rPr lang="en-US" sz="3000" dirty="0"/>
              <a:t>were included in the staff report in </a:t>
            </a:r>
            <a:r>
              <a:rPr lang="en-US" sz="3000" dirty="0" smtClean="0"/>
              <a:t>Exhibit F</a:t>
            </a:r>
            <a:endParaRPr lang="en-US" sz="3000" dirty="0"/>
          </a:p>
          <a:p>
            <a:r>
              <a:rPr lang="en-US" sz="3000" dirty="0" smtClean="0"/>
              <a:t>There are numerous emails from the neighboring properties that were included in the staff report in Exhibit E</a:t>
            </a:r>
          </a:p>
        </p:txBody>
      </p:sp>
      <p:sp>
        <p:nvSpPr>
          <p:cNvPr id="3" name="Title 2"/>
          <p:cNvSpPr>
            <a:spLocks noGrp="1"/>
          </p:cNvSpPr>
          <p:nvPr>
            <p:ph type="title"/>
          </p:nvPr>
        </p:nvSpPr>
        <p:spPr>
          <a:xfrm>
            <a:off x="1219200" y="76200"/>
            <a:ext cx="7772400" cy="838200"/>
          </a:xfrm>
        </p:spPr>
        <p:txBody>
          <a:bodyPr/>
          <a:lstStyle/>
          <a:p>
            <a:pPr algn="l"/>
            <a:r>
              <a:rPr lang="en-US" sz="3200" dirty="0"/>
              <a:t>Citizen Advisory Board/Public Comment</a:t>
            </a:r>
            <a:r>
              <a:rPr lang="en-US" sz="3200" dirty="0" smtClean="0"/>
              <a:t/>
            </a:r>
            <a:br>
              <a:rPr lang="en-US" sz="3200" dirty="0" smtClean="0"/>
            </a:br>
            <a:endParaRPr lang="en-US" sz="3200" dirty="0"/>
          </a:p>
        </p:txBody>
      </p:sp>
    </p:spTree>
    <p:extLst>
      <p:ext uri="{BB962C8B-B14F-4D97-AF65-F5344CB8AC3E}">
        <p14:creationId xmlns:p14="http://schemas.microsoft.com/office/powerpoint/2010/main" val="4028715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143000"/>
            <a:ext cx="1752600" cy="3124200"/>
          </a:xfrm>
        </p:spPr>
        <p:txBody>
          <a:bodyPr>
            <a:normAutofit/>
          </a:bodyPr>
          <a:lstStyle/>
          <a:p>
            <a:pPr marL="0" indent="0">
              <a:buNone/>
            </a:pPr>
            <a:r>
              <a:rPr lang="en-US" sz="2400" dirty="0"/>
              <a:t>A total of </a:t>
            </a:r>
            <a:r>
              <a:rPr lang="en-US" sz="2400" dirty="0" smtClean="0"/>
              <a:t>64 </a:t>
            </a:r>
            <a:r>
              <a:rPr lang="en-US" sz="2400" dirty="0"/>
              <a:t>properties </a:t>
            </a:r>
            <a:r>
              <a:rPr lang="en-US" sz="2400" dirty="0" smtClean="0"/>
              <a:t>within 500 feet were </a:t>
            </a:r>
            <a:r>
              <a:rPr lang="en-US" sz="2400" dirty="0"/>
              <a:t>noticed</a:t>
            </a:r>
          </a:p>
          <a:p>
            <a:endParaRPr lang="en-US" dirty="0"/>
          </a:p>
        </p:txBody>
      </p:sp>
      <p:pic>
        <p:nvPicPr>
          <p:cNvPr id="1026" name="Picture 2" descr="P:\Community Development Department\Boards and Commissions\Board of Adjustment\BOA Cases\2019 Cases\WPVAR19-0001 Greenview HOA Garages\Noticing\Satellite Ma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2318" y="0"/>
            <a:ext cx="5299364"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ular Callout 2"/>
          <p:cNvSpPr/>
          <p:nvPr/>
        </p:nvSpPr>
        <p:spPr>
          <a:xfrm>
            <a:off x="6019800" y="4724400"/>
            <a:ext cx="914400" cy="612648"/>
          </a:xfrm>
          <a:prstGeom prst="wedgeRectCallout">
            <a:avLst>
              <a:gd name="adj1" fmla="val -289701"/>
              <a:gd name="adj2" fmla="val -2712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Project Site</a:t>
            </a:r>
            <a:endParaRPr lang="en-US" dirty="0"/>
          </a:p>
        </p:txBody>
      </p:sp>
    </p:spTree>
    <p:extLst>
      <p:ext uri="{BB962C8B-B14F-4D97-AF65-F5344CB8AC3E}">
        <p14:creationId xmlns:p14="http://schemas.microsoft.com/office/powerpoint/2010/main" val="6191419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219200"/>
            <a:ext cx="8382000" cy="4724400"/>
          </a:xfrm>
        </p:spPr>
        <p:txBody>
          <a:bodyPr>
            <a:normAutofit fontScale="92500" lnSpcReduction="20000"/>
          </a:bodyPr>
          <a:lstStyle/>
          <a:p>
            <a:pPr lvl="0"/>
            <a:r>
              <a:rPr lang="en-US" dirty="0" smtClean="0">
                <a:solidFill>
                  <a:prstClr val="black"/>
                </a:solidFill>
              </a:rPr>
              <a:t>Staff is able to make Variance Findings- WCC </a:t>
            </a:r>
            <a:r>
              <a:rPr lang="en-US" dirty="0">
                <a:solidFill>
                  <a:prstClr val="black"/>
                </a:solidFill>
              </a:rPr>
              <a:t>Section 110.804.25:</a:t>
            </a:r>
          </a:p>
          <a:p>
            <a:pPr marL="971550" lvl="1" indent="-514350">
              <a:buFont typeface="+mj-lt"/>
              <a:buAutoNum type="arabicPeriod"/>
            </a:pPr>
            <a:r>
              <a:rPr lang="en-US" sz="2800" b="1" i="1" dirty="0">
                <a:solidFill>
                  <a:prstClr val="black"/>
                </a:solidFill>
              </a:rPr>
              <a:t>Special Circumstances (Exceptional narrowness, exceptional topography, exceptional situation</a:t>
            </a:r>
            <a:r>
              <a:rPr lang="en-US" sz="2800" b="1" i="1" dirty="0" smtClean="0">
                <a:solidFill>
                  <a:prstClr val="black"/>
                </a:solidFill>
              </a:rPr>
              <a:t>)</a:t>
            </a:r>
          </a:p>
          <a:p>
            <a:pPr lvl="1"/>
            <a:r>
              <a:rPr lang="en-US" sz="2800" dirty="0" smtClean="0"/>
              <a:t>The </a:t>
            </a:r>
            <a:r>
              <a:rPr lang="en-US" sz="2800" dirty="0"/>
              <a:t>lot is narrow at the street, </a:t>
            </a:r>
            <a:r>
              <a:rPr lang="en-US" sz="2800" dirty="0" smtClean="0"/>
              <a:t>is sloped and has topography issues</a:t>
            </a:r>
            <a:r>
              <a:rPr lang="en-US" sz="2800" dirty="0"/>
              <a:t>, </a:t>
            </a:r>
            <a:r>
              <a:rPr lang="en-US" sz="2800" dirty="0" smtClean="0"/>
              <a:t>there are existing </a:t>
            </a:r>
            <a:r>
              <a:rPr lang="en-US" sz="2800" dirty="0"/>
              <a:t>easements, and </a:t>
            </a:r>
            <a:r>
              <a:rPr lang="en-US" sz="2800" dirty="0" smtClean="0"/>
              <a:t>no access </a:t>
            </a:r>
            <a:r>
              <a:rPr lang="en-US" sz="2800" dirty="0"/>
              <a:t>to the rear of the </a:t>
            </a:r>
            <a:r>
              <a:rPr lang="en-US" sz="2800" dirty="0" smtClean="0"/>
              <a:t>property</a:t>
            </a:r>
            <a:endParaRPr lang="en-US" sz="2800" dirty="0"/>
          </a:p>
          <a:p>
            <a:pPr marL="971550" lvl="1" indent="-514350">
              <a:buAutoNum type="arabicPeriod" startAt="2"/>
            </a:pPr>
            <a:r>
              <a:rPr lang="en-US" sz="2800" b="1" i="1" dirty="0" smtClean="0">
                <a:solidFill>
                  <a:prstClr val="black"/>
                </a:solidFill>
              </a:rPr>
              <a:t>No detriment</a:t>
            </a:r>
          </a:p>
          <a:p>
            <a:pPr lvl="1"/>
            <a:r>
              <a:rPr lang="en-US" sz="2800" dirty="0" smtClean="0"/>
              <a:t>Construction of garages on the property will </a:t>
            </a:r>
            <a:r>
              <a:rPr lang="en-US" sz="2800" dirty="0"/>
              <a:t>bring the property into closer conformance with </a:t>
            </a:r>
            <a:r>
              <a:rPr lang="en-US" sz="2800" dirty="0" smtClean="0"/>
              <a:t>current parking codes </a:t>
            </a:r>
            <a:r>
              <a:rPr lang="en-US" sz="2800" dirty="0"/>
              <a:t>and provide off street </a:t>
            </a:r>
            <a:r>
              <a:rPr lang="en-US" sz="2800" dirty="0" smtClean="0"/>
              <a:t>parking, which helps with winter parking requirements </a:t>
            </a:r>
            <a:endParaRPr lang="en-US" sz="2800" dirty="0"/>
          </a:p>
          <a:p>
            <a:pPr marL="971550" lvl="1" indent="-514350">
              <a:buAutoNum type="arabicPeriod" startAt="2"/>
            </a:pPr>
            <a:endParaRPr lang="en-US" sz="2800" b="1" i="1" dirty="0">
              <a:solidFill>
                <a:prstClr val="black"/>
              </a:solidFill>
            </a:endParaRPr>
          </a:p>
          <a:p>
            <a:endParaRPr lang="en-US" dirty="0"/>
          </a:p>
        </p:txBody>
      </p:sp>
      <p:sp>
        <p:nvSpPr>
          <p:cNvPr id="3" name="Title 2"/>
          <p:cNvSpPr>
            <a:spLocks noGrp="1"/>
          </p:cNvSpPr>
          <p:nvPr>
            <p:ph type="title"/>
          </p:nvPr>
        </p:nvSpPr>
        <p:spPr/>
        <p:txBody>
          <a:bodyPr/>
          <a:lstStyle/>
          <a:p>
            <a:r>
              <a:rPr lang="en-US" dirty="0" smtClean="0"/>
              <a:t>Required Findings</a:t>
            </a:r>
            <a:endParaRPr lang="en-US" dirty="0"/>
          </a:p>
        </p:txBody>
      </p:sp>
    </p:spTree>
    <p:extLst>
      <p:ext uri="{BB962C8B-B14F-4D97-AF65-F5344CB8AC3E}">
        <p14:creationId xmlns:p14="http://schemas.microsoft.com/office/powerpoint/2010/main" val="2376963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90600"/>
            <a:ext cx="8686800" cy="4953000"/>
          </a:xfrm>
        </p:spPr>
        <p:txBody>
          <a:bodyPr>
            <a:normAutofit/>
          </a:bodyPr>
          <a:lstStyle/>
          <a:p>
            <a:pPr marL="914400" lvl="0" indent="-457200">
              <a:buNone/>
            </a:pPr>
            <a:r>
              <a:rPr lang="en-US" sz="2800" i="1" dirty="0" smtClean="0"/>
              <a:t>3. </a:t>
            </a:r>
            <a:r>
              <a:rPr lang="en-US" sz="2800" i="1" dirty="0">
                <a:solidFill>
                  <a:prstClr val="black"/>
                </a:solidFill>
              </a:rPr>
              <a:t>Not a granting of special </a:t>
            </a:r>
            <a:r>
              <a:rPr lang="en-US" sz="2800" i="1" dirty="0" smtClean="0">
                <a:solidFill>
                  <a:prstClr val="black"/>
                </a:solidFill>
              </a:rPr>
              <a:t>privileges</a:t>
            </a:r>
          </a:p>
          <a:p>
            <a:pPr lvl="1">
              <a:lnSpc>
                <a:spcPct val="80000"/>
              </a:lnSpc>
            </a:pPr>
            <a:r>
              <a:rPr lang="en-US" sz="2600" dirty="0"/>
              <a:t>Neighboring properties have garages and variances have been granted to other properties in the Incline Village </a:t>
            </a:r>
            <a:r>
              <a:rPr lang="en-US" sz="2600" dirty="0" smtClean="0"/>
              <a:t>area to vary setbacks to allow for the construction of garages</a:t>
            </a:r>
            <a:endParaRPr lang="en-US" sz="2600" dirty="0"/>
          </a:p>
          <a:p>
            <a:pPr marL="457200" lvl="1" indent="0">
              <a:lnSpc>
                <a:spcPct val="80000"/>
              </a:lnSpc>
              <a:buNone/>
            </a:pPr>
            <a:r>
              <a:rPr lang="en-US" sz="2600" b="1" i="1" dirty="0" smtClean="0">
                <a:solidFill>
                  <a:prstClr val="black"/>
                </a:solidFill>
              </a:rPr>
              <a:t>4.	Use </a:t>
            </a:r>
            <a:r>
              <a:rPr lang="en-US" sz="2600" b="1" i="1" dirty="0">
                <a:solidFill>
                  <a:prstClr val="black"/>
                </a:solidFill>
              </a:rPr>
              <a:t>authorized</a:t>
            </a:r>
          </a:p>
          <a:p>
            <a:pPr lvl="1">
              <a:lnSpc>
                <a:spcPct val="80000"/>
              </a:lnSpc>
            </a:pPr>
            <a:r>
              <a:rPr lang="en-US" sz="2600" dirty="0" smtClean="0"/>
              <a:t>Current </a:t>
            </a:r>
            <a:r>
              <a:rPr lang="en-US" sz="2600" dirty="0"/>
              <a:t>code requires </a:t>
            </a:r>
            <a:r>
              <a:rPr lang="en-US" sz="2800" dirty="0"/>
              <a:t>2 </a:t>
            </a:r>
            <a:r>
              <a:rPr lang="en-US" sz="2800" dirty="0" smtClean="0"/>
              <a:t>parking spaces per </a:t>
            </a:r>
            <a:r>
              <a:rPr lang="en-US" sz="2800" dirty="0"/>
              <a:t>dwelling </a:t>
            </a:r>
            <a:r>
              <a:rPr lang="en-US" sz="2800" dirty="0" smtClean="0"/>
              <a:t>unit and 1 parking space must </a:t>
            </a:r>
            <a:r>
              <a:rPr lang="en-US" sz="2800" dirty="0"/>
              <a:t>be in an enclosed </a:t>
            </a:r>
            <a:r>
              <a:rPr lang="en-US" sz="2800" dirty="0" smtClean="0"/>
              <a:t>garage</a:t>
            </a:r>
          </a:p>
          <a:p>
            <a:pPr lvl="1">
              <a:lnSpc>
                <a:spcPct val="80000"/>
              </a:lnSpc>
            </a:pPr>
            <a:endParaRPr lang="en-US" sz="2800" dirty="0"/>
          </a:p>
          <a:p>
            <a:pPr marL="457200" lvl="1" indent="0">
              <a:lnSpc>
                <a:spcPct val="80000"/>
              </a:lnSpc>
              <a:buNone/>
            </a:pPr>
            <a:endParaRPr lang="en-US" sz="2600" dirty="0"/>
          </a:p>
        </p:txBody>
      </p:sp>
      <p:sp>
        <p:nvSpPr>
          <p:cNvPr id="3" name="Title 2"/>
          <p:cNvSpPr>
            <a:spLocks noGrp="1"/>
          </p:cNvSpPr>
          <p:nvPr>
            <p:ph type="title"/>
          </p:nvPr>
        </p:nvSpPr>
        <p:spPr>
          <a:xfrm>
            <a:off x="1219200" y="76200"/>
            <a:ext cx="7543800" cy="838200"/>
          </a:xfrm>
        </p:spPr>
        <p:txBody>
          <a:bodyPr/>
          <a:lstStyle/>
          <a:p>
            <a:r>
              <a:rPr lang="en-US" dirty="0" smtClean="0"/>
              <a:t>Required Findings</a:t>
            </a:r>
            <a:endParaRPr lang="en-US" dirty="0"/>
          </a:p>
        </p:txBody>
      </p:sp>
    </p:spTree>
    <p:extLst>
      <p:ext uri="{BB962C8B-B14F-4D97-AF65-F5344CB8AC3E}">
        <p14:creationId xmlns:p14="http://schemas.microsoft.com/office/powerpoint/2010/main" val="772078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pPr algn="l"/>
            <a:r>
              <a:rPr lang="en-US" dirty="0" smtClean="0"/>
              <a:t>Possible Motion</a:t>
            </a:r>
            <a:endParaRPr lang="en-US" dirty="0"/>
          </a:p>
        </p:txBody>
      </p:sp>
      <p:sp>
        <p:nvSpPr>
          <p:cNvPr id="4" name="Content Placeholder 3"/>
          <p:cNvSpPr>
            <a:spLocks noGrp="1"/>
          </p:cNvSpPr>
          <p:nvPr>
            <p:ph idx="1"/>
          </p:nvPr>
        </p:nvSpPr>
        <p:spPr>
          <a:xfrm>
            <a:off x="457200" y="1219200"/>
            <a:ext cx="8229600" cy="4648200"/>
          </a:xfrm>
        </p:spPr>
        <p:txBody>
          <a:bodyPr>
            <a:noAutofit/>
          </a:bodyPr>
          <a:lstStyle/>
          <a:p>
            <a:pPr marL="0" indent="0" hangingPunct="0">
              <a:buNone/>
            </a:pPr>
            <a:r>
              <a:rPr lang="en-US" sz="2400" dirty="0"/>
              <a:t>I move that, after considering the information contained within the staff report and the information received during the public hearing, the Washoe County Board of Adjustment approve, with the conditions included at Exhibit A to the staff report for this item, Variance Case Number </a:t>
            </a:r>
            <a:r>
              <a:rPr lang="en-US" sz="2400" dirty="0" smtClean="0"/>
              <a:t>WPVAR19-0001 </a:t>
            </a:r>
            <a:r>
              <a:rPr lang="en-US" sz="2400" dirty="0"/>
              <a:t>for </a:t>
            </a:r>
            <a:r>
              <a:rPr lang="en-US" sz="2400" dirty="0" smtClean="0"/>
              <a:t>Greenview HOA, </a:t>
            </a:r>
            <a:r>
              <a:rPr lang="en-US" sz="2400" dirty="0"/>
              <a:t>being able to make the findings required by Washoe County Code Section 110.804.25 for approval of Variances. </a:t>
            </a:r>
          </a:p>
          <a:p>
            <a:pPr lvl="0" hangingPunct="0">
              <a:buFont typeface="+mj-lt"/>
              <a:buAutoNum type="arabicPeriod"/>
            </a:pPr>
            <a:endParaRPr lang="en-US" sz="2400" dirty="0"/>
          </a:p>
        </p:txBody>
      </p:sp>
    </p:spTree>
    <p:extLst>
      <p:ext uri="{BB962C8B-B14F-4D97-AF65-F5344CB8AC3E}">
        <p14:creationId xmlns:p14="http://schemas.microsoft.com/office/powerpoint/2010/main" val="3799001558"/>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office/2006/metadata/properties"/>
    <ds:schemaRef ds:uri="http://www.w3.org/XML/1998/namespace"/>
    <ds:schemaRef ds:uri="http://schemas.openxmlformats.org/package/2006/metadata/core-properties"/>
    <ds:schemaRef ds:uri="http://schemas.microsoft.com/office/2006/documentManagement/types"/>
    <ds:schemaRef ds:uri="http://purl.org/dc/terms/"/>
    <ds:schemaRef ds:uri="http://purl.org/dc/elements/1.1/"/>
    <ds:schemaRef ds:uri="http://purl.org/dc/dcmitype/"/>
    <ds:schemaRef ds:uri="http://schemas.microsoft.com/office/infopath/2007/PartnerControls"/>
    <ds:schemaRef ds:uri="a94d8b85-37e1-4d17-8d55-8b7d207932bb"/>
    <ds:schemaRef ds:uri="http://schemas.microsoft.com/sharepoint/v3/fields"/>
    <ds:schemaRef ds:uri="CEA9126C-A9B1-4F4A-855C-DD0F845697D2"/>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2486</TotalTime>
  <Words>708</Words>
  <Application>Microsoft Office PowerPoint</Application>
  <PresentationFormat>On-screen Show (4:3)</PresentationFormat>
  <Paragraphs>75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PowerPoint_Template_2015</vt:lpstr>
      <vt:lpstr>WPVAR19-0001 (Greenview HOA)</vt:lpstr>
      <vt:lpstr>Background</vt:lpstr>
      <vt:lpstr>Background </vt:lpstr>
      <vt:lpstr>Garage Locations (photos dated August 2017)</vt:lpstr>
      <vt:lpstr>Location of 2-car garage</vt:lpstr>
      <vt:lpstr>Location of 1-car garage</vt:lpstr>
      <vt:lpstr>Site Plan</vt:lpstr>
      <vt:lpstr>PowerPoint Presentation</vt:lpstr>
      <vt:lpstr>Proposed 1-Car Garage Elevations</vt:lpstr>
      <vt:lpstr>Proposed 2-car Garages Elevations elevations</vt:lpstr>
      <vt:lpstr>Analysis</vt:lpstr>
      <vt:lpstr>PowerPoint Presentation</vt:lpstr>
      <vt:lpstr>2-foot Contours</vt:lpstr>
      <vt:lpstr>Analysis</vt:lpstr>
      <vt:lpstr>Reviewing Agencies</vt:lpstr>
      <vt:lpstr>Reviewing Agencies</vt:lpstr>
      <vt:lpstr>Citizen Advisory Board/Public Comment </vt:lpstr>
      <vt:lpstr>PowerPoint Presentation</vt:lpstr>
      <vt:lpstr>Required Findings</vt:lpstr>
      <vt:lpstr>Required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99</cp:revision>
  <cp:lastPrinted>2014-10-07T22:54:33Z</cp:lastPrinted>
  <dcterms:created xsi:type="dcterms:W3CDTF">2015-09-25T21:46:02Z</dcterms:created>
  <dcterms:modified xsi:type="dcterms:W3CDTF">2019-03-07T23:51:18Z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